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616" r:id="rId2"/>
    <p:sldId id="686" r:id="rId3"/>
    <p:sldId id="626" r:id="rId4"/>
    <p:sldId id="627" r:id="rId5"/>
    <p:sldId id="618" r:id="rId6"/>
    <p:sldId id="619" r:id="rId7"/>
    <p:sldId id="620" r:id="rId8"/>
    <p:sldId id="621" r:id="rId9"/>
    <p:sldId id="622" r:id="rId10"/>
    <p:sldId id="623" r:id="rId11"/>
    <p:sldId id="643" r:id="rId12"/>
    <p:sldId id="629" r:id="rId13"/>
    <p:sldId id="691" r:id="rId14"/>
    <p:sldId id="631" r:id="rId15"/>
    <p:sldId id="632" r:id="rId16"/>
    <p:sldId id="636" r:id="rId17"/>
    <p:sldId id="638" r:id="rId18"/>
    <p:sldId id="639" r:id="rId19"/>
    <p:sldId id="637" r:id="rId20"/>
    <p:sldId id="633" r:id="rId21"/>
    <p:sldId id="640" r:id="rId22"/>
    <p:sldId id="628" r:id="rId23"/>
    <p:sldId id="634" r:id="rId24"/>
    <p:sldId id="648" r:id="rId25"/>
    <p:sldId id="644" r:id="rId26"/>
    <p:sldId id="645" r:id="rId27"/>
    <p:sldId id="646" r:id="rId28"/>
    <p:sldId id="647" r:id="rId29"/>
    <p:sldId id="649" r:id="rId30"/>
    <p:sldId id="650" r:id="rId31"/>
    <p:sldId id="642" r:id="rId32"/>
    <p:sldId id="667" r:id="rId33"/>
    <p:sldId id="653" r:id="rId34"/>
    <p:sldId id="662" r:id="rId35"/>
    <p:sldId id="657" r:id="rId36"/>
    <p:sldId id="664" r:id="rId37"/>
    <p:sldId id="665" r:id="rId38"/>
    <p:sldId id="689" r:id="rId39"/>
    <p:sldId id="690" r:id="rId40"/>
    <p:sldId id="688" r:id="rId41"/>
    <p:sldId id="658" r:id="rId42"/>
    <p:sldId id="659" r:id="rId43"/>
    <p:sldId id="661" r:id="rId44"/>
    <p:sldId id="669" r:id="rId45"/>
    <p:sldId id="670" r:id="rId46"/>
    <p:sldId id="684" r:id="rId47"/>
    <p:sldId id="668" r:id="rId48"/>
    <p:sldId id="666" r:id="rId49"/>
    <p:sldId id="652" r:id="rId50"/>
    <p:sldId id="671" r:id="rId51"/>
    <p:sldId id="672" r:id="rId52"/>
    <p:sldId id="674" r:id="rId53"/>
    <p:sldId id="675" r:id="rId54"/>
    <p:sldId id="676" r:id="rId55"/>
    <p:sldId id="677" r:id="rId56"/>
    <p:sldId id="681" r:id="rId57"/>
    <p:sldId id="683" r:id="rId58"/>
    <p:sldId id="685" r:id="rId59"/>
    <p:sldId id="687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52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/>
              <a:t>1608 NGS Sequencers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187DE6-4109-DB4E-8329-4EC76126797D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53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jpeg"/><Relationship Id="rId1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0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Wednesday, April 23, 2014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smtClean="0">
                <a:solidFill>
                  <a:schemeClr val="bg1"/>
                </a:solidFill>
                <a:latin typeface="Gill Sans"/>
                <a:cs typeface="Gill Sans"/>
              </a:rPr>
              <a:t>Session </a:t>
            </a:r>
            <a:r>
              <a:rPr lang="en-US" sz="3600" smtClean="0">
                <a:solidFill>
                  <a:schemeClr val="bg1"/>
                </a:solidFill>
                <a:latin typeface="Gill Sans"/>
                <a:cs typeface="Gill Sans"/>
              </a:rPr>
              <a:t>12: </a:t>
            </a:r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Cloud Computing and Big Data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them?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23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clouds</a:t>
            </a:r>
          </a:p>
          <a:p>
            <a:r>
              <a:rPr lang="en-US" dirty="0" smtClean="0"/>
              <a:t>Private clouds</a:t>
            </a:r>
          </a:p>
          <a:p>
            <a:r>
              <a:rPr lang="en-US" dirty="0" smtClean="0"/>
              <a:t>Hybrid 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58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Hard_disk_platters_and_he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56007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Our World: Large Data	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</p:spTree>
    <p:extLst>
      <p:ext uri="{BB962C8B-B14F-4D97-AF65-F5344CB8AC3E}">
        <p14:creationId xmlns:p14="http://schemas.microsoft.com/office/powerpoint/2010/main" val="3786947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81000" y="1447800"/>
            <a:ext cx="4114800" cy="792956"/>
            <a:chOff x="381000" y="1673662"/>
            <a:chExt cx="41148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286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&gt;10 PB data, 75B DB calls per day (6/2012)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304800" y="76200"/>
            <a:ext cx="5257800" cy="1219200"/>
            <a:chOff x="304800" y="300335"/>
            <a:chExt cx="5257800" cy="1219200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300335"/>
              <a:ext cx="2381364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057400" y="934759"/>
              <a:ext cx="350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3622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&gt;300 PB data (10/2013)</a:t>
              </a:r>
            </a:p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+500 TB/day (8/2012)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5105400" y="1625600"/>
            <a:ext cx="3810000" cy="889000"/>
            <a:chOff x="4724400" y="1219200"/>
            <a:chExt cx="38100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67400" y="1295400"/>
              <a:ext cx="2667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Wayback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Machine: 240B web pages archived, 5 PB (</a:t>
              </a: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/2013)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814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(~2015)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181600" y="457200"/>
            <a:ext cx="3657600" cy="932022"/>
            <a:chOff x="5181600" y="439578"/>
            <a:chExt cx="3657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1600" y="439578"/>
              <a:ext cx="3581400" cy="381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276600"/>
            <a:ext cx="5105400" cy="850900"/>
            <a:chOff x="381000" y="3429000"/>
            <a:chExt cx="51054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88603"/>
              <a:ext cx="3048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1.1M request/second,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2T objects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19514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_0245e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41546" y="0"/>
            <a:ext cx="17204946" cy="6858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4648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large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76800" y="4648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76800" y="51816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76800" y="5715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58470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7" name="Picture 2" descr="lhc2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219200"/>
            <a:ext cx="9144000" cy="585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96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70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43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49901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Data Tsunami</a:t>
            </a:r>
            <a:endParaRPr lang="en-US" dirty="0"/>
          </a:p>
        </p:txBody>
      </p:sp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76200" y="6172200"/>
            <a:ext cx="563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 defTabSz="457200" eaLnBrk="1" hangingPunct="1"/>
            <a:r>
              <a:rPr lang="en-US" sz="1800" b="0" i="1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“Will </a:t>
            </a:r>
            <a:r>
              <a:rPr lang="en-US" sz="1800" b="0" i="1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Computers Crash Genomics</a:t>
            </a:r>
            <a:r>
              <a:rPr lang="en-US" sz="1800" b="0" i="1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?” </a:t>
            </a:r>
            <a:endParaRPr lang="en-US" sz="1800" b="0" i="1" dirty="0">
              <a:solidFill>
                <a:prstClr val="black"/>
              </a:solidFill>
              <a:latin typeface="Gill Sans"/>
              <a:ea typeface="ＭＳ Ｐゴシック" charset="-128"/>
              <a:cs typeface="Gill Sans"/>
            </a:endParaRPr>
          </a:p>
          <a:p>
            <a:pPr algn="just" defTabSz="457200" eaLnBrk="1" hangingPunct="1"/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Elizabeth </a:t>
            </a:r>
            <a:r>
              <a:rPr lang="en-US" sz="1800" b="0" dirty="0" err="1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Pennisi</a:t>
            </a:r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 (2011) </a:t>
            </a:r>
            <a:r>
              <a:rPr lang="en-US" sz="1800" b="0" i="1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Science.</a:t>
            </a:r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 331(6018): 666-668.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244" y="990600"/>
            <a:ext cx="81827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57200" eaLnBrk="1" hangingPunct="1">
              <a:defRPr/>
            </a:pP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Current world-wide sequencing capacity exceeds </a:t>
            </a:r>
            <a:r>
              <a:rPr lang="en-US" sz="2400" b="0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13 </a:t>
            </a:r>
            <a:r>
              <a:rPr lang="en-US" sz="2400" b="0" dirty="0" err="1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Pbp</a:t>
            </a: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/year</a:t>
            </a:r>
          </a:p>
          <a:p>
            <a:pPr algn="ctr" defTabSz="457200" eaLnBrk="1" hangingPunct="1">
              <a:defRPr/>
            </a:pP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and is growing at 5x per year!</a:t>
            </a:r>
          </a:p>
        </p:txBody>
      </p:sp>
      <p:pic>
        <p:nvPicPr>
          <p:cNvPr id="30724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89138"/>
            <a:ext cx="8305800" cy="380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07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648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 smtClean="0">
                <a:latin typeface="Gill Sans"/>
                <a:cs typeface="Gill Sans"/>
              </a:rPr>
              <a:t>What is the Matrix?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60551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75138"/>
            <a:ext cx="9144000" cy="542333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Count and normalize!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(Three Gorges Dam)</a:t>
            </a:r>
          </a:p>
        </p:txBody>
      </p:sp>
      <p:cxnSp>
        <p:nvCxnSpPr>
          <p:cNvPr id="22" name="Straight Arrow Connector 10"/>
          <p:cNvCxnSpPr>
            <a:cxnSpLocks noChangeShapeType="1"/>
          </p:cNvCxnSpPr>
          <p:nvPr/>
        </p:nvCxnSpPr>
        <p:spPr bwMode="auto">
          <a:xfrm flipV="1">
            <a:off x="1066800" y="457200"/>
            <a:ext cx="6858000" cy="35052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1134985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349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to do with more data?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Answering factoid questions</a:t>
            </a:r>
          </a:p>
          <a:p>
            <a:pPr lvl="1"/>
            <a:r>
              <a:rPr lang="en-US" dirty="0" smtClean="0"/>
              <a:t>Pattern matching on the Web</a:t>
            </a:r>
          </a:p>
          <a:p>
            <a:pPr lvl="1"/>
            <a:r>
              <a:rPr lang="en-US" dirty="0" smtClean="0"/>
              <a:t>Works amazingly well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Learning relations</a:t>
            </a:r>
          </a:p>
          <a:p>
            <a:pPr lvl="1"/>
            <a:r>
              <a:rPr lang="en-US" dirty="0" smtClean="0"/>
              <a:t>Start with seed instances</a:t>
            </a:r>
          </a:p>
          <a:p>
            <a:pPr lvl="1"/>
            <a:r>
              <a:rPr lang="en-US" dirty="0" smtClean="0"/>
              <a:t>Search for patterns on the Web</a:t>
            </a:r>
          </a:p>
          <a:p>
            <a:pPr lvl="1"/>
            <a:r>
              <a:rPr lang="en-US" dirty="0" smtClean="0"/>
              <a:t>Using patterns to find more instances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417638" y="2362200"/>
            <a:ext cx="5469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Who shot Abraham Lincoln?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 </a:t>
            </a:r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  <a:sym typeface="Symbol" pitchFamily="18" charset="2"/>
              </a:rPr>
              <a:t>X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shot Abraham Lincoln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914400" y="5130800"/>
            <a:ext cx="26475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Birthday-of(Mozart, 1756)</a:t>
            </a:r>
          </a:p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Birthday-of(Einstein, 1879)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3684588" y="4419600"/>
            <a:ext cx="4033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800" b="0">
                <a:solidFill>
                  <a:schemeClr val="bg1"/>
                </a:solidFill>
                <a:latin typeface="Gill Sans"/>
                <a:cs typeface="Gill Sans"/>
              </a:rPr>
              <a:t>Wolfgang Amadeus Mozart (1756 - 1791)</a:t>
            </a:r>
            <a:endParaRPr lang="en-US" sz="1800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684588" y="4691063"/>
            <a:ext cx="2595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800" b="0">
                <a:solidFill>
                  <a:schemeClr val="bg1"/>
                </a:solidFill>
                <a:latin typeface="Gill Sans"/>
                <a:cs typeface="Gill Sans"/>
              </a:rPr>
              <a:t>Einstein was born in 1879</a:t>
            </a:r>
            <a:endParaRPr lang="en-US" sz="1800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4114800" y="5562600"/>
            <a:ext cx="28047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PERSON (DATE –</a:t>
            </a:r>
          </a:p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PERSON was born in DATE</a:t>
            </a:r>
          </a:p>
        </p:txBody>
      </p:sp>
      <p:sp>
        <p:nvSpPr>
          <p:cNvPr id="11273" name="Right Arrow 10"/>
          <p:cNvSpPr>
            <a:spLocks noChangeArrowheads="1"/>
          </p:cNvSpPr>
          <p:nvPr/>
        </p:nvSpPr>
        <p:spPr bwMode="auto">
          <a:xfrm rot="-1886155">
            <a:off x="3352800" y="48006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4" name="Right Arrow 11"/>
          <p:cNvSpPr>
            <a:spLocks noChangeArrowheads="1"/>
          </p:cNvSpPr>
          <p:nvPr/>
        </p:nvSpPr>
        <p:spPr bwMode="auto">
          <a:xfrm rot="5400000">
            <a:off x="4343400" y="5105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5" name="Right Arrow 12"/>
          <p:cNvSpPr>
            <a:spLocks noChangeArrowheads="1"/>
          </p:cNvSpPr>
          <p:nvPr/>
        </p:nvSpPr>
        <p:spPr bwMode="auto">
          <a:xfrm rot="-9953443">
            <a:off x="3676650" y="548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24" name="TextBox 13"/>
          <p:cNvSpPr txBox="1">
            <a:spLocks noChangeArrowheads="1"/>
          </p:cNvSpPr>
          <p:nvPr/>
        </p:nvSpPr>
        <p:spPr bwMode="auto">
          <a:xfrm>
            <a:off x="0" y="6442075"/>
            <a:ext cx="47244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(Brill et al., TREC 2001; Lin, ACM TOIS 2007)</a:t>
            </a:r>
          </a:p>
          <a:p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err="1">
                <a:solidFill>
                  <a:schemeClr val="bg1"/>
                </a:solidFill>
              </a:rPr>
              <a:t>Agichtein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Gravano</a:t>
            </a:r>
            <a:r>
              <a:rPr lang="en-US" sz="1000" b="0" dirty="0">
                <a:solidFill>
                  <a:schemeClr val="bg1"/>
                </a:solidFill>
              </a:rPr>
              <a:t>, DL 2000; </a:t>
            </a:r>
            <a:r>
              <a:rPr lang="en-US" sz="1000" b="0" dirty="0" err="1">
                <a:solidFill>
                  <a:schemeClr val="bg1"/>
                </a:solidFill>
              </a:rPr>
              <a:t>Ravichandran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Hovy</a:t>
            </a:r>
            <a:r>
              <a:rPr lang="en-US" sz="1000" b="0" dirty="0">
                <a:solidFill>
                  <a:schemeClr val="bg1"/>
                </a:solidFill>
              </a:rPr>
              <a:t>, ACL 2002; … )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65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1" grpId="0"/>
      <p:bldP spid="11272" grpId="0"/>
      <p:bldP spid="11273" grpId="0" animBg="1"/>
      <p:bldP spid="11274" grpId="0" animBg="1"/>
      <p:bldP spid="112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524000"/>
            <a:ext cx="9144000" cy="615255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Wikiedia</a:t>
            </a:r>
            <a:r>
              <a:rPr lang="en-US" sz="1000" b="0" dirty="0" smtClean="0">
                <a:solidFill>
                  <a:schemeClr val="bg1"/>
                </a:solidFill>
              </a:rPr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3600355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Premise: more data leads to better business decisions</a:t>
            </a:r>
          </a:p>
          <a:p>
            <a:pPr lvl="1"/>
            <a:r>
              <a:rPr lang="en-US" dirty="0" smtClean="0"/>
              <a:t>Periodic reporting as well as ad hoc queries</a:t>
            </a:r>
          </a:p>
          <a:p>
            <a:pPr lvl="1"/>
            <a:r>
              <a:rPr lang="en-US" dirty="0" smtClean="0"/>
              <a:t>Rise of the data scientist</a:t>
            </a:r>
          </a:p>
          <a:p>
            <a:pPr lvl="1"/>
            <a:r>
              <a:rPr lang="en-US" dirty="0" smtClean="0"/>
              <a:t>Listen to your customers, not the </a:t>
            </a:r>
            <a:r>
              <a:rPr lang="en-US" dirty="0" err="1" smtClean="0"/>
              <a:t>HiPPO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Slicing-and-dicing activity by different dimensions to better understand the marketplace</a:t>
            </a:r>
          </a:p>
          <a:p>
            <a:pPr lvl="1"/>
            <a:r>
              <a:rPr lang="en-US" dirty="0" smtClean="0"/>
              <a:t>Analyzing log data to improve front-end experience</a:t>
            </a:r>
          </a:p>
          <a:p>
            <a:pPr lvl="1"/>
            <a:r>
              <a:rPr lang="en-US" dirty="0" smtClean="0"/>
              <a:t>Analyzing log data to better optimize ad placement</a:t>
            </a:r>
          </a:p>
          <a:p>
            <a:pPr lvl="1"/>
            <a:r>
              <a:rPr lang="en-US" dirty="0" smtClean="0"/>
              <a:t>Analyzing purchasing trends for better supply-chain management</a:t>
            </a:r>
          </a:p>
          <a:p>
            <a:pPr lvl="1"/>
            <a:r>
              <a:rPr lang="en-US" dirty="0" smtClean="0"/>
              <a:t>Mining for correlations between otherwise unrelated activities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18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OLTP (online transaction processing)</a:t>
            </a:r>
          </a:p>
          <a:p>
            <a:pPr lvl="1"/>
            <a:r>
              <a:rPr lang="en-US" dirty="0" smtClean="0"/>
              <a:t>Typical applications: e-commerce, banking, airline reservations</a:t>
            </a:r>
          </a:p>
          <a:p>
            <a:pPr lvl="1"/>
            <a:r>
              <a:rPr lang="en-US" dirty="0" smtClean="0"/>
              <a:t>User facing: real-time, low latency, highly-concurrent</a:t>
            </a:r>
          </a:p>
          <a:p>
            <a:pPr lvl="1"/>
            <a:r>
              <a:rPr lang="en-US" dirty="0" smtClean="0"/>
              <a:t>Tasks: relatively small set of “standard” transactional queries</a:t>
            </a:r>
          </a:p>
          <a:p>
            <a:pPr lvl="1"/>
            <a:r>
              <a:rPr lang="en-US" dirty="0" smtClean="0"/>
              <a:t>Data access pattern: random reads, updates, writes (involving relatively small amounts of data)</a:t>
            </a:r>
          </a:p>
          <a:p>
            <a:r>
              <a:rPr lang="en-US" dirty="0" smtClean="0"/>
              <a:t>OLAP (online analytical processing)</a:t>
            </a:r>
          </a:p>
          <a:p>
            <a:pPr lvl="1"/>
            <a:r>
              <a:rPr lang="en-US" dirty="0" smtClean="0"/>
              <a:t>Typical applications: business intelligence, data mining</a:t>
            </a:r>
          </a:p>
          <a:p>
            <a:pPr lvl="1"/>
            <a:r>
              <a:rPr lang="en-US" dirty="0" smtClean="0"/>
              <a:t>Back-end processing: batch workloads, less concurrency</a:t>
            </a:r>
          </a:p>
          <a:p>
            <a:pPr lvl="1"/>
            <a:r>
              <a:rPr lang="en-US" dirty="0" smtClean="0"/>
              <a:t>Tasks: complex analytical queries, often ad hoc</a:t>
            </a:r>
          </a:p>
          <a:p>
            <a:pPr lvl="1"/>
            <a:r>
              <a:rPr lang="en-US" dirty="0" smtClean="0"/>
              <a:t>Data access pattern: table scans (involving large amounts of data)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48801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Database or Two?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Downsides of co-existing OLTP and OLAP workloads</a:t>
            </a:r>
          </a:p>
          <a:p>
            <a:pPr lvl="1"/>
            <a:r>
              <a:rPr lang="en-US" dirty="0" smtClean="0"/>
              <a:t>Poor memory management</a:t>
            </a:r>
          </a:p>
          <a:p>
            <a:pPr lvl="1"/>
            <a:r>
              <a:rPr lang="en-US" dirty="0" smtClean="0"/>
              <a:t>Conflicting data access patterns</a:t>
            </a:r>
          </a:p>
          <a:p>
            <a:pPr lvl="1"/>
            <a:r>
              <a:rPr lang="en-US" dirty="0" smtClean="0"/>
              <a:t>Variable latency</a:t>
            </a:r>
          </a:p>
          <a:p>
            <a:r>
              <a:rPr lang="en-US" dirty="0" smtClean="0"/>
              <a:t>Solution: separate databases</a:t>
            </a:r>
          </a:p>
          <a:p>
            <a:pPr lvl="1"/>
            <a:r>
              <a:rPr lang="en-US" dirty="0" smtClean="0"/>
              <a:t>User-facing OLTP database for high-volume transactions</a:t>
            </a:r>
          </a:p>
          <a:p>
            <a:pPr lvl="1"/>
            <a:r>
              <a:rPr lang="en-US" dirty="0" smtClean="0"/>
              <a:t>Data warehouse for OLAP workloads</a:t>
            </a:r>
          </a:p>
          <a:p>
            <a:pPr lvl="1"/>
            <a:r>
              <a:rPr lang="en-US" dirty="0" smtClean="0"/>
              <a:t>How do we connect the two?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08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192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7912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2766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4201" y="2667000"/>
            <a:ext cx="2819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21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OLTP database for user-facing transactions</a:t>
            </a:r>
          </a:p>
          <a:p>
            <a:pPr lvl="1"/>
            <a:r>
              <a:rPr lang="en-US" dirty="0" smtClean="0"/>
              <a:t>Retain records of all activity</a:t>
            </a:r>
          </a:p>
          <a:p>
            <a:pPr lvl="1"/>
            <a:r>
              <a:rPr lang="en-US" dirty="0" smtClean="0"/>
              <a:t>Periodic ETL (e.g., nightly)</a:t>
            </a:r>
          </a:p>
          <a:p>
            <a:r>
              <a:rPr lang="en-US" dirty="0" smtClean="0"/>
              <a:t>Extract-Transform-Load (ETL)</a:t>
            </a:r>
          </a:p>
          <a:p>
            <a:pPr lvl="1"/>
            <a:r>
              <a:rPr lang="en-US" dirty="0" smtClean="0"/>
              <a:t>Extract records from source</a:t>
            </a:r>
          </a:p>
          <a:p>
            <a:pPr lvl="1"/>
            <a:r>
              <a:rPr lang="en-US" dirty="0" smtClean="0"/>
              <a:t>Transform: clean data, check integrity, aggregate, etc.</a:t>
            </a:r>
          </a:p>
          <a:p>
            <a:pPr lvl="1"/>
            <a:r>
              <a:rPr lang="en-US" dirty="0" smtClean="0"/>
              <a:t>Load into OLAP database</a:t>
            </a:r>
          </a:p>
          <a:p>
            <a:r>
              <a:rPr lang="en-US" dirty="0" smtClean="0"/>
              <a:t>OLAP database for data warehousing</a:t>
            </a:r>
          </a:p>
          <a:p>
            <a:pPr lvl="1"/>
            <a:r>
              <a:rPr lang="en-US" dirty="0" smtClean="0"/>
              <a:t>Business intelligence: reporting, ad hoc queries, data mining, etc.</a:t>
            </a:r>
          </a:p>
          <a:p>
            <a:pPr lvl="1"/>
            <a:r>
              <a:rPr lang="en-US" dirty="0" smtClean="0"/>
              <a:t>Feedback to improve OLTP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14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ETL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00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4648200"/>
            <a:ext cx="5586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What is cloud computing?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093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6919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cloud computing</a:t>
            </a:r>
            <a:r>
              <a:rPr lang="en-US" sz="4000" b="0" dirty="0">
                <a:latin typeface="Gill Sans"/>
                <a:cs typeface="Gill Sans"/>
              </a:rPr>
              <a:t> </a:t>
            </a:r>
            <a:r>
              <a:rPr lang="en-US" sz="4000" b="0" dirty="0" smtClean="0">
                <a:latin typeface="Gill Sans"/>
                <a:cs typeface="Gill Sans"/>
              </a:rPr>
              <a:t>meets big data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9451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Meets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Rise of social media and user-generated content</a:t>
            </a:r>
          </a:p>
          <a:p>
            <a:pPr lvl="1"/>
            <a:r>
              <a:rPr lang="en-US" dirty="0" smtClean="0"/>
              <a:t>Cloud services exacerbates big data problems</a:t>
            </a:r>
          </a:p>
          <a:p>
            <a:r>
              <a:rPr lang="en-US" dirty="0" smtClean="0"/>
              <a:t>Utility computing democratizes big data capabilities</a:t>
            </a:r>
          </a:p>
          <a:p>
            <a:pPr lvl="1"/>
            <a:r>
              <a:rPr lang="en-US" dirty="0" smtClean="0"/>
              <a:t>Efficient dynamic allocation of large-scale computing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08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5329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What </a:t>
            </a:r>
            <a:r>
              <a:rPr lang="en-US" sz="4000" b="0" i="1" dirty="0" smtClean="0">
                <a:latin typeface="Gill Sans"/>
                <a:cs typeface="Gill Sans"/>
              </a:rPr>
              <a:t>really</a:t>
            </a:r>
            <a:r>
              <a:rPr lang="en-US" sz="4000" b="0" dirty="0" smtClean="0">
                <a:latin typeface="Gill Sans"/>
                <a:cs typeface="Gill Sans"/>
              </a:rPr>
              <a:t> is the cloud?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594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5800" y="0"/>
            <a:ext cx="10598727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03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599833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3000" y="-1524"/>
            <a:ext cx="10287000" cy="6871716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19644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1714"/>
            <a:ext cx="10287000" cy="6856286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200247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45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0"/>
            <a:ext cx="12606618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0806359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480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7314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38247189_5acd912b94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flickr</a:t>
            </a:r>
            <a:r>
              <a:rPr lang="en-US" sz="1000" b="0" dirty="0" smtClean="0">
                <a:solidFill>
                  <a:srgbClr val="000000"/>
                </a:solidFill>
              </a:rPr>
              <a:t> (60in3/2338247189)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03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50057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9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pic>
        <p:nvPicPr>
          <p:cNvPr id="5" name="Picture 4" descr="Barroso-stor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00" y="891867"/>
            <a:ext cx="8074800" cy="520413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6091535"/>
            <a:ext cx="45515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Funny story about sense of scale…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64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242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84506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8629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033862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_0245e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41546" y="0"/>
            <a:ext cx="17204946" cy="6858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4648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How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 large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0466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552661" y="5763883"/>
            <a:ext cx="1749502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32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Divide et </a:t>
            </a:r>
            <a:r>
              <a:rPr lang="en-US" sz="3200" kern="0" dirty="0" err="1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impera</a:t>
            </a:r>
            <a:endParaRPr kumimoji="0" lang="en-US" sz="32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Chop problem into smaller parts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Combine partial results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Wikiedia</a:t>
            </a:r>
            <a:r>
              <a:rPr lang="en-US" sz="1000" b="0" dirty="0" smtClean="0">
                <a:solidFill>
                  <a:schemeClr val="bg1"/>
                </a:solidFill>
              </a:rPr>
              <a:t> (Forest)</a:t>
            </a:r>
          </a:p>
        </p:txBody>
      </p:sp>
      <p:pic>
        <p:nvPicPr>
          <p:cNvPr id="7" name="Picture 6" descr="Biogradska_sum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744980"/>
            <a:ext cx="9144000" cy="635508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52661" y="5410200"/>
            <a:ext cx="1749502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48400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123151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959870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248400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23151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959870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23" name="Straight Arrow Connector 22"/>
          <p:cNvCxnSpPr>
            <a:cxnSpLocks noChangeShapeType="1"/>
            <a:stCxn id="10" idx="2"/>
            <a:endCxn id="18" idx="0"/>
          </p:cNvCxnSpPr>
          <p:nvPr/>
        </p:nvCxnSpPr>
        <p:spPr bwMode="auto">
          <a:xfrm rot="5400000">
            <a:off x="6466398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ShapeType="1"/>
            <a:stCxn id="17" idx="2"/>
            <a:endCxn id="20" idx="0"/>
          </p:cNvCxnSpPr>
          <p:nvPr/>
        </p:nvCxnSpPr>
        <p:spPr bwMode="auto">
          <a:xfrm rot="5400000">
            <a:off x="8177868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  <a:stCxn id="16" idx="2"/>
            <a:endCxn id="19" idx="0"/>
          </p:cNvCxnSpPr>
          <p:nvPr/>
        </p:nvCxnSpPr>
        <p:spPr bwMode="auto">
          <a:xfrm rot="5400000">
            <a:off x="7341149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40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9" grpId="1" animBg="1"/>
      <p:bldP spid="9" grpId="2" animBg="1"/>
      <p:bldP spid="10" grpId="0" animBg="1"/>
      <p:bldP spid="10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split large chunks up into smaller ones</a:t>
            </a:r>
          </a:p>
          <a:p>
            <a:r>
              <a:rPr lang="en-US" dirty="0" smtClean="0"/>
              <a:t>How to integrate results from each chunk</a:t>
            </a:r>
          </a:p>
          <a:p>
            <a:r>
              <a:rPr lang="en-US" dirty="0" smtClean="0"/>
              <a:t>How to distribute shared data</a:t>
            </a:r>
          </a:p>
          <a:p>
            <a:r>
              <a:rPr lang="en-US" dirty="0" smtClean="0"/>
              <a:t>How to update shared data</a:t>
            </a:r>
          </a:p>
          <a:p>
            <a:r>
              <a:rPr lang="en-US" dirty="0" smtClean="0"/>
              <a:t>How to coordinate access to shared resources</a:t>
            </a:r>
          </a:p>
          <a:p>
            <a:r>
              <a:rPr lang="en-US" dirty="0" smtClean="0"/>
              <a:t>How to schedule different processing chunks</a:t>
            </a:r>
          </a:p>
          <a:p>
            <a:r>
              <a:rPr lang="en-US" dirty="0" smtClean="0"/>
              <a:t>How to cope of machine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18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machines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Large-data processing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920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344045182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Large-Data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3412125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2070274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4461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76800" y="6019800"/>
            <a:ext cx="4038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365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20523802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03209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Originally developed by Yahoo, now an Apache project</a:t>
            </a:r>
          </a:p>
          <a:p>
            <a:pPr lvl="1"/>
            <a:r>
              <a:rPr lang="en-US" dirty="0" smtClean="0"/>
              <a:t>Center of a rapidly expanding software ecosystem</a:t>
            </a:r>
          </a:p>
        </p:txBody>
      </p:sp>
      <p:pic>
        <p:nvPicPr>
          <p:cNvPr id="4" name="Picture 3" descr="ed3d1_hadoop-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33" y="4622800"/>
            <a:ext cx="2777067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3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know…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Big data</a:t>
            </a:r>
          </a:p>
          <a:p>
            <a:r>
              <a:rPr lang="en-US" dirty="0" smtClean="0"/>
              <a:t>Relationship between the two</a:t>
            </a:r>
          </a:p>
          <a:p>
            <a:r>
              <a:rPr lang="en-US" dirty="0" smtClean="0"/>
              <a:t>Challenges with big data processing</a:t>
            </a:r>
          </a:p>
          <a:p>
            <a:r>
              <a:rPr lang="en-US" dirty="0" smtClean="0"/>
              <a:t>MapReduce/Hadoop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14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249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Questions?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2817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Facebook,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tablets, smartphones, etc.</a:t>
            </a:r>
          </a:p>
          <a:p>
            <a:pPr lvl="1"/>
            <a:r>
              <a:rPr lang="en-US" dirty="0" smtClean="0"/>
              <a:t>Browser is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04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81000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4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2646319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61817"/>
            <a:chOff x="2057400" y="2209800"/>
            <a:chExt cx="2895600" cy="2061879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439584" y="3810000"/>
              <a:ext cx="2249334" cy="461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95215"/>
            <a:chOff x="5638800" y="1676400"/>
            <a:chExt cx="2895600" cy="2595276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99309" y="3810000"/>
              <a:ext cx="2274982" cy="46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90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56273</TotalTime>
  <Words>1801</Words>
  <Application>Microsoft Macintosh PowerPoint</Application>
  <PresentationFormat>On-screen Show (4:3)</PresentationFormat>
  <Paragraphs>366</Paragraphs>
  <Slides>59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Different Types of Clouds</vt:lpstr>
      <vt:lpstr>Our World: Large Data  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 Data Tsunami</vt:lpstr>
      <vt:lpstr>PowerPoint Presentation</vt:lpstr>
      <vt:lpstr>No data like more data!</vt:lpstr>
      <vt:lpstr>What to do with more data?</vt:lpstr>
      <vt:lpstr>PowerPoint Presentation</vt:lpstr>
      <vt:lpstr>Business Intelligence</vt:lpstr>
      <vt:lpstr>Database Workloads</vt:lpstr>
      <vt:lpstr>One Database or Two?</vt:lpstr>
      <vt:lpstr>OLTP/OLAP Architecture</vt:lpstr>
      <vt:lpstr>OLTP/OLAP Integration</vt:lpstr>
      <vt:lpstr>Challenge of Big Data</vt:lpstr>
      <vt:lpstr>PowerPoint Presentation</vt:lpstr>
      <vt:lpstr>Cloud Computing Meets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</vt:lpstr>
      <vt:lpstr>Storage Hierarchy</vt:lpstr>
      <vt:lpstr>Anatomy of a 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Synchronization Challenges</vt:lpstr>
      <vt:lpstr>PowerPoint Presentation</vt:lpstr>
      <vt:lpstr>Typical Large-Data Problem</vt:lpstr>
      <vt:lpstr>MapReduce</vt:lpstr>
      <vt:lpstr>PowerPoint Presentation</vt:lpstr>
      <vt:lpstr>MapReduce</vt:lpstr>
      <vt:lpstr>MapReduce “Runtime”</vt:lpstr>
      <vt:lpstr>MapReduce Word Count</vt:lpstr>
      <vt:lpstr>MapReduce Implementations</vt:lpstr>
      <vt:lpstr>Now you know…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8672</cp:revision>
  <dcterms:created xsi:type="dcterms:W3CDTF">2012-09-06T21:39:14Z</dcterms:created>
  <dcterms:modified xsi:type="dcterms:W3CDTF">2014-04-19T13:32:29Z</dcterms:modified>
  <cp:category/>
</cp:coreProperties>
</file>